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ia Fox" userId="2090348a-6151-48dd-b705-4dc63d4afdd1" providerId="ADAL" clId="{10DF3F6D-5BB9-4F56-AAB7-94219D83656D}"/>
    <pc:docChg chg="undo custSel modSld">
      <pc:chgData name="Patricia Fox" userId="2090348a-6151-48dd-b705-4dc63d4afdd1" providerId="ADAL" clId="{10DF3F6D-5BB9-4F56-AAB7-94219D83656D}" dt="2024-04-22T14:22:43.147" v="119" actId="13926"/>
      <pc:docMkLst>
        <pc:docMk/>
      </pc:docMkLst>
      <pc:sldChg chg="modSp mod">
        <pc:chgData name="Patricia Fox" userId="2090348a-6151-48dd-b705-4dc63d4afdd1" providerId="ADAL" clId="{10DF3F6D-5BB9-4F56-AAB7-94219D83656D}" dt="2024-04-22T14:22:43.147" v="119" actId="13926"/>
        <pc:sldMkLst>
          <pc:docMk/>
          <pc:sldMk cId="2934884395" sldId="257"/>
        </pc:sldMkLst>
      </pc:sldChg>
    </pc:docChg>
  </pc:docChgLst>
  <pc:docChgLst>
    <pc:chgData name="Patricia Fox" userId="2090348a-6151-48dd-b705-4dc63d4afdd1" providerId="ADAL" clId="{D56AA227-F215-4652-AFC1-B72F9D098EBC}"/>
    <pc:docChg chg="modSld">
      <pc:chgData name="Patricia Fox" userId="2090348a-6151-48dd-b705-4dc63d4afdd1" providerId="ADAL" clId="{D56AA227-F215-4652-AFC1-B72F9D098EBC}" dt="2025-02-18T18:11:31.841" v="1"/>
      <pc:docMkLst>
        <pc:docMk/>
      </pc:docMkLst>
      <pc:sldChg chg="modSp mod">
        <pc:chgData name="Patricia Fox" userId="2090348a-6151-48dd-b705-4dc63d4afdd1" providerId="ADAL" clId="{D56AA227-F215-4652-AFC1-B72F9D098EBC}" dt="2025-02-18T18:11:31.841" v="1"/>
        <pc:sldMkLst>
          <pc:docMk/>
          <pc:sldMk cId="2934884395" sldId="257"/>
        </pc:sldMkLst>
        <pc:spChg chg="mod">
          <ac:chgData name="Patricia Fox" userId="2090348a-6151-48dd-b705-4dc63d4afdd1" providerId="ADAL" clId="{D56AA227-F215-4652-AFC1-B72F9D098EBC}" dt="2025-02-18T18:11:31.841" v="1"/>
          <ac:spMkLst>
            <pc:docMk/>
            <pc:sldMk cId="2934884395" sldId="257"/>
            <ac:spMk id="24" creationId="{C660AB8F-BBA3-46BC-9529-69CBBEDEB43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459A51-98B2-4799-9D36-C5FC062E10D0}" type="datetimeFigureOut">
              <a:rPr lang="en-IE" smtClean="0"/>
              <a:t>18/02/2025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F3E4A-EA85-43E8-9565-52E30B1AC5F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40986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4F3E4A-EA85-43E8-9565-52E30B1AC5F6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47205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3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42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0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83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059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0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7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8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9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51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68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E2683-6D49-4CA4-9031-CA61CD1DF13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152B4-3594-42EE-B0E6-B29C9BAE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49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5780210-A6C2-4ED1-A550-CD007ED2F71F}"/>
              </a:ext>
            </a:extLst>
          </p:cNvPr>
          <p:cNvSpPr/>
          <p:nvPr/>
        </p:nvSpPr>
        <p:spPr>
          <a:xfrm>
            <a:off x="5958459" y="918972"/>
            <a:ext cx="2352294" cy="5020056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54B3531-9691-4536-BC04-B60226EB5CA4}"/>
              </a:ext>
            </a:extLst>
          </p:cNvPr>
          <p:cNvSpPr/>
          <p:nvPr/>
        </p:nvSpPr>
        <p:spPr>
          <a:xfrm>
            <a:off x="3479864" y="893686"/>
            <a:ext cx="2352294" cy="5020056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D194716-713E-47DD-95EA-12802E083979}"/>
              </a:ext>
            </a:extLst>
          </p:cNvPr>
          <p:cNvSpPr/>
          <p:nvPr/>
        </p:nvSpPr>
        <p:spPr>
          <a:xfrm>
            <a:off x="1027901" y="877558"/>
            <a:ext cx="2352294" cy="5020056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B81E41B-8E6E-4260-8CE5-FD310D7708D0}"/>
              </a:ext>
            </a:extLst>
          </p:cNvPr>
          <p:cNvSpPr/>
          <p:nvPr/>
        </p:nvSpPr>
        <p:spPr>
          <a:xfrm>
            <a:off x="1143000" y="1325881"/>
            <a:ext cx="2057400" cy="1156739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Research Methods Applied to Healthcare (Research)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(NMHS 43270)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"/>
                <a:ea typeface="Calibri"/>
                <a:cs typeface="Times New Roman"/>
              </a:rPr>
              <a:t>Year 1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D3650F2-DFF2-491C-982E-8DBB3032CBBE}"/>
              </a:ext>
            </a:extLst>
          </p:cNvPr>
          <p:cNvSpPr/>
          <p:nvPr/>
        </p:nvSpPr>
        <p:spPr>
          <a:xfrm>
            <a:off x="1143000" y="4025590"/>
            <a:ext cx="4620807" cy="74066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solidFill>
                  <a:prstClr val="black"/>
                </a:solidFill>
                <a:ea typeface="Calibri"/>
                <a:cs typeface="Times New Roman"/>
              </a:rPr>
              <a:t>Adult Cancer Nursing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>
                <a:solidFill>
                  <a:prstClr val="black"/>
                </a:solidFill>
                <a:ea typeface="Calibri"/>
                <a:cs typeface="Times New Roman"/>
              </a:rPr>
              <a:t>(NMHS 42850)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"/>
                <a:ea typeface="Calibri"/>
                <a:cs typeface="Times New Roman"/>
              </a:rPr>
              <a:t>Year 2</a:t>
            </a:r>
            <a:endParaRPr lang="en-US" sz="12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D922825-C6C9-4859-A47D-ABE9AFD916B9}"/>
              </a:ext>
            </a:extLst>
          </p:cNvPr>
          <p:cNvSpPr/>
          <p:nvPr/>
        </p:nvSpPr>
        <p:spPr>
          <a:xfrm>
            <a:off x="1143000" y="2725522"/>
            <a:ext cx="2057400" cy="95923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solidFill>
                  <a:prstClr val="black"/>
                </a:solidFill>
                <a:ea typeface="Calibri"/>
                <a:cs typeface="Times New Roman"/>
              </a:rPr>
              <a:t>Fundamentals of Cancer Care (FCC) </a:t>
            </a:r>
            <a:r>
              <a:rPr lang="en-US" sz="1200" dirty="0">
                <a:solidFill>
                  <a:prstClr val="black"/>
                </a:solidFill>
                <a:ea typeface="Calibri"/>
                <a:cs typeface="Times New Roman"/>
              </a:rPr>
              <a:t>(NMHS 42560) </a:t>
            </a:r>
            <a:r>
              <a:rPr lang="en-US" sz="1200" dirty="0">
                <a:solidFill>
                  <a:srgbClr val="FF0000"/>
                </a:solidFill>
                <a:highlight>
                  <a:srgbClr val="FFFF00"/>
                </a:highlight>
                <a:ea typeface="Calibri"/>
                <a:cs typeface="Times New Roman"/>
              </a:rPr>
              <a:t>Year 2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2E5842C-4588-448C-8EB3-B99CD523A274}"/>
              </a:ext>
            </a:extLst>
          </p:cNvPr>
          <p:cNvSpPr/>
          <p:nvPr/>
        </p:nvSpPr>
        <p:spPr>
          <a:xfrm>
            <a:off x="3662171" y="1325881"/>
            <a:ext cx="2090547" cy="1156739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solidFill>
                  <a:schemeClr val="tx1"/>
                </a:solidFill>
                <a:ea typeface="Calibri"/>
                <a:cs typeface="Times New Roman"/>
              </a:rPr>
              <a:t>Developing Leadership Competency (Leadership) </a:t>
            </a:r>
            <a:r>
              <a:rPr lang="en-US" sz="1200" dirty="0">
                <a:solidFill>
                  <a:schemeClr val="tx1"/>
                </a:solidFill>
                <a:ea typeface="Calibri"/>
                <a:cs typeface="Times New Roman"/>
              </a:rPr>
              <a:t>(NMHS 43140) </a:t>
            </a:r>
            <a:r>
              <a:rPr lang="en-US" sz="1200" dirty="0">
                <a:solidFill>
                  <a:srgbClr val="FF0000"/>
                </a:solidFill>
                <a:highlight>
                  <a:srgbClr val="FFFF00"/>
                </a:highlight>
                <a:ea typeface="Calibri"/>
                <a:cs typeface="Times New Roman"/>
              </a:rPr>
              <a:t>Year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8FFA35D-406A-40A2-88BE-A0BF3B624EBA}"/>
              </a:ext>
            </a:extLst>
          </p:cNvPr>
          <p:cNvSpPr/>
          <p:nvPr/>
        </p:nvSpPr>
        <p:spPr>
          <a:xfrm>
            <a:off x="933254" y="4935798"/>
            <a:ext cx="7377499" cy="916362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solidFill>
                  <a:prstClr val="black"/>
                </a:solidFill>
                <a:ea typeface="Calibri"/>
                <a:cs typeface="Times New Roman"/>
              </a:rPr>
              <a:t>Adult Cancer Nursing: Clinical Practicum (</a:t>
            </a:r>
            <a:r>
              <a:rPr lang="en-IE" sz="1200" dirty="0">
                <a:solidFill>
                  <a:schemeClr val="tx1"/>
                </a:solidFill>
              </a:rPr>
              <a:t>NMHS 42570)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"/>
                <a:ea typeface="Calibri"/>
                <a:cs typeface="Times New Roman"/>
              </a:rPr>
              <a:t>Year 2</a:t>
            </a:r>
            <a:endParaRPr lang="en-IE" sz="1200" dirty="0">
              <a:solidFill>
                <a:schemeClr val="tx1"/>
              </a:solidFill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solidFill>
                  <a:prstClr val="black"/>
                </a:solidFill>
                <a:ea typeface="Calibri"/>
                <a:cs typeface="Times New Roman"/>
              </a:rPr>
              <a:t> (working at least 75 hours/month in adult cancer setting; also includes 7 days of supernumerary placement</a:t>
            </a:r>
            <a:endParaRPr lang="en-IE" sz="1200" dirty="0">
              <a:solidFill>
                <a:schemeClr val="tx1"/>
              </a:solidFill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en-US" sz="1200" b="1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AF94026-4429-4482-82B2-0B4D380893DC}"/>
              </a:ext>
            </a:extLst>
          </p:cNvPr>
          <p:cNvSpPr/>
          <p:nvPr/>
        </p:nvSpPr>
        <p:spPr>
          <a:xfrm>
            <a:off x="3687222" y="2705154"/>
            <a:ext cx="2065496" cy="1028512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en-US" sz="12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solidFill>
                  <a:prstClr val="black"/>
                </a:solidFill>
                <a:ea typeface="Calibri"/>
                <a:cs typeface="Times New Roman"/>
              </a:rPr>
              <a:t>Psychological Impact of Chronic Illness (PICI) </a:t>
            </a:r>
            <a:r>
              <a:rPr lang="en-US" sz="1200" dirty="0">
                <a:solidFill>
                  <a:prstClr val="black"/>
                </a:solidFill>
                <a:ea typeface="Calibri"/>
                <a:cs typeface="Times New Roman"/>
              </a:rPr>
              <a:t>(NMHS 42880) </a:t>
            </a:r>
            <a:r>
              <a:rPr lang="en-US" sz="1200" dirty="0">
                <a:solidFill>
                  <a:srgbClr val="FF0000"/>
                </a:solidFill>
                <a:highlight>
                  <a:srgbClr val="FFFF00"/>
                </a:highlight>
                <a:ea typeface="Calibri"/>
                <a:cs typeface="Times New Roman"/>
              </a:rPr>
              <a:t>Year 1 or Year 2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en-US" sz="12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69088E-70AE-4E24-9608-0C085FEB2E30}"/>
              </a:ext>
            </a:extLst>
          </p:cNvPr>
          <p:cNvSpPr txBox="1"/>
          <p:nvPr/>
        </p:nvSpPr>
        <p:spPr>
          <a:xfrm>
            <a:off x="1495044" y="1005840"/>
            <a:ext cx="1399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Autumn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27E7A4-18D2-48BA-937B-D8665F0E9ABC}"/>
              </a:ext>
            </a:extLst>
          </p:cNvPr>
          <p:cNvSpPr txBox="1"/>
          <p:nvPr/>
        </p:nvSpPr>
        <p:spPr>
          <a:xfrm>
            <a:off x="3956495" y="1005840"/>
            <a:ext cx="1399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Spring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DD1CCF-656A-4710-82C2-2F49BC550506}"/>
              </a:ext>
            </a:extLst>
          </p:cNvPr>
          <p:cNvSpPr txBox="1"/>
          <p:nvPr/>
        </p:nvSpPr>
        <p:spPr>
          <a:xfrm>
            <a:off x="6332220" y="1005840"/>
            <a:ext cx="1399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Summer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C7B4FF-9B6F-40EE-82EE-DCCEF0DB8CE4}"/>
              </a:ext>
            </a:extLst>
          </p:cNvPr>
          <p:cNvSpPr txBox="1"/>
          <p:nvPr/>
        </p:nvSpPr>
        <p:spPr>
          <a:xfrm>
            <a:off x="2303689" y="2208730"/>
            <a:ext cx="7597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accent1">
                    <a:lumMod val="75000"/>
                  </a:schemeClr>
                </a:solidFill>
              </a:rPr>
              <a:t>10 Credits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419540C-AE07-48A9-ABE6-BB6F8E012A21}"/>
              </a:ext>
            </a:extLst>
          </p:cNvPr>
          <p:cNvSpPr txBox="1"/>
          <p:nvPr/>
        </p:nvSpPr>
        <p:spPr>
          <a:xfrm>
            <a:off x="2319885" y="3365470"/>
            <a:ext cx="7535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accent1">
                    <a:lumMod val="75000"/>
                  </a:schemeClr>
                </a:solidFill>
              </a:rPr>
              <a:t>10 credits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84EA6B-6462-4668-A093-704CE9A45A84}"/>
              </a:ext>
            </a:extLst>
          </p:cNvPr>
          <p:cNvSpPr txBox="1"/>
          <p:nvPr/>
        </p:nvSpPr>
        <p:spPr>
          <a:xfrm>
            <a:off x="4822539" y="2187421"/>
            <a:ext cx="7706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accent1">
                    <a:lumMod val="75000"/>
                  </a:schemeClr>
                </a:solidFill>
              </a:rPr>
              <a:t>10 credits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1870BC-CCFB-49F4-B38C-87CC019EC340}"/>
              </a:ext>
            </a:extLst>
          </p:cNvPr>
          <p:cNvSpPr txBox="1"/>
          <p:nvPr/>
        </p:nvSpPr>
        <p:spPr>
          <a:xfrm>
            <a:off x="4953000" y="3429000"/>
            <a:ext cx="7997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accent1">
                    <a:lumMod val="75000"/>
                  </a:schemeClr>
                </a:solidFill>
              </a:rPr>
              <a:t>10 credits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CBB1EA7-77F5-42F1-9CC1-2C242B1B29B1}"/>
              </a:ext>
            </a:extLst>
          </p:cNvPr>
          <p:cNvSpPr txBox="1"/>
          <p:nvPr/>
        </p:nvSpPr>
        <p:spPr>
          <a:xfrm>
            <a:off x="4355936" y="5561055"/>
            <a:ext cx="877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accent1">
                    <a:lumMod val="75000"/>
                  </a:schemeClr>
                </a:solidFill>
              </a:rPr>
              <a:t>2.5 credits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3C82D2-D6D7-4184-B3B4-7A792D2463EE}"/>
              </a:ext>
            </a:extLst>
          </p:cNvPr>
          <p:cNvSpPr txBox="1"/>
          <p:nvPr/>
        </p:nvSpPr>
        <p:spPr>
          <a:xfrm>
            <a:off x="4778046" y="4501994"/>
            <a:ext cx="7775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accent1">
                    <a:lumMod val="75000"/>
                  </a:schemeClr>
                </a:solidFill>
              </a:rPr>
              <a:t>7.5 credits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F1FB5EF-E619-419F-A63D-4FE89FEEBE24}"/>
              </a:ext>
            </a:extLst>
          </p:cNvPr>
          <p:cNvSpPr txBox="1"/>
          <p:nvPr/>
        </p:nvSpPr>
        <p:spPr>
          <a:xfrm>
            <a:off x="1604567" y="5575308"/>
            <a:ext cx="7660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accent1">
                    <a:lumMod val="75000"/>
                  </a:schemeClr>
                </a:solidFill>
              </a:rPr>
              <a:t>5 credits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75979E-234C-4A04-835D-66A508DB2A5F}"/>
              </a:ext>
            </a:extLst>
          </p:cNvPr>
          <p:cNvSpPr txBox="1"/>
          <p:nvPr/>
        </p:nvSpPr>
        <p:spPr>
          <a:xfrm>
            <a:off x="1280161" y="4493035"/>
            <a:ext cx="9143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accent1">
                    <a:lumMod val="75000"/>
                  </a:schemeClr>
                </a:solidFill>
              </a:rPr>
              <a:t>2.5 credits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60AB8F-BBA3-46BC-9529-69CBBEDEB43F}"/>
              </a:ext>
            </a:extLst>
          </p:cNvPr>
          <p:cNvSpPr txBox="1"/>
          <p:nvPr/>
        </p:nvSpPr>
        <p:spPr>
          <a:xfrm>
            <a:off x="228600" y="6083285"/>
            <a:ext cx="8610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75000"/>
                  </a:schemeClr>
                </a:solidFill>
              </a:rPr>
              <a:t>Notes: Trimester 1: 27.5 credits, Trimester 2: 30 credits, Trimester 3: 2.5 credits:  60 credits (ECTs) </a:t>
            </a:r>
          </a:p>
          <a:p>
            <a:r>
              <a:rPr lang="en-GB" sz="14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Two Core modules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</a:rPr>
              <a:t>: Research &amp; Leadership 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highlight>
                  <a:srgbClr val="00FFFF"/>
                </a:highlight>
              </a:rPr>
              <a:t>(online);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Specialist modules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</a:rPr>
              <a:t>: FCC, PICI, Adult Cancer Nursing &amp; Clinical Practicum (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highlight>
                  <a:srgbClr val="00FFFF"/>
                </a:highlight>
              </a:rPr>
              <a:t>blended: 4 days in person; remaining days online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highlight>
                  <a:srgbClr val="00FFFF"/>
                </a:highlight>
                <a:uLnTx/>
                <a:uFillTx/>
                <a:latin typeface="Calibri"/>
                <a:ea typeface="+mn-ea"/>
                <a:cs typeface="+mn-cs"/>
              </a:rPr>
              <a:t>2 Block Weeks (Year 2) otherwise class every Monday</a:t>
            </a: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  <a:endParaRPr lang="en-GB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996C55D-4F09-49AC-BC33-BE66F0B9E050}"/>
              </a:ext>
            </a:extLst>
          </p:cNvPr>
          <p:cNvSpPr txBox="1"/>
          <p:nvPr/>
        </p:nvSpPr>
        <p:spPr>
          <a:xfrm>
            <a:off x="381000" y="338328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  <a:highlight>
                  <a:srgbClr val="00FFFF"/>
                </a:highlight>
              </a:rPr>
              <a:t>Graduate Diploma in Cancer Nursing: X747 Adult Cancer Nursing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BB1EA7-77F5-42F1-9CC1-2C242B1B29B1}"/>
              </a:ext>
            </a:extLst>
          </p:cNvPr>
          <p:cNvSpPr txBox="1"/>
          <p:nvPr/>
        </p:nvSpPr>
        <p:spPr>
          <a:xfrm>
            <a:off x="6891694" y="5561055"/>
            <a:ext cx="907181" cy="260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accent1">
                    <a:lumMod val="75000"/>
                  </a:schemeClr>
                </a:solidFill>
              </a:rPr>
              <a:t>2.5 credits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A68FD9-742B-48BD-A6E5-7F3A79AE4D9F}"/>
              </a:ext>
            </a:extLst>
          </p:cNvPr>
          <p:cNvSpPr/>
          <p:nvPr/>
        </p:nvSpPr>
        <p:spPr>
          <a:xfrm>
            <a:off x="6203115" y="1444233"/>
            <a:ext cx="1966913" cy="3404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00"/>
              </a:solidFill>
            </a:endParaRPr>
          </a:p>
          <a:p>
            <a:pPr algn="ctr"/>
            <a:r>
              <a:rPr lang="en-GB" dirty="0">
                <a:solidFill>
                  <a:srgbClr val="FFFF00"/>
                </a:solidFill>
              </a:rPr>
              <a:t>Part-time programme code X747 </a:t>
            </a:r>
          </a:p>
          <a:p>
            <a:pPr algn="ctr"/>
            <a:endParaRPr lang="en-GB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GB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 for students in </a:t>
            </a:r>
            <a:r>
              <a:rPr lang="en-GB" b="1" u="sng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Year 2</a:t>
            </a:r>
            <a:r>
              <a:rPr lang="en-GB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X747 commences </a:t>
            </a:r>
          </a:p>
          <a:p>
            <a:pPr algn="ctr"/>
            <a:r>
              <a:rPr lang="en-GB" b="1" u="sng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last week </a:t>
            </a:r>
            <a:r>
              <a:rPr lang="en-GB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August/first week in September</a:t>
            </a:r>
          </a:p>
          <a:p>
            <a:pPr algn="ctr"/>
            <a:r>
              <a:rPr lang="en-GB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4884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</TotalTime>
  <Words>224</Words>
  <Application>Microsoft Office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College Dublin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pafox</dc:creator>
  <cp:lastModifiedBy>Patricia Fox</cp:lastModifiedBy>
  <cp:revision>16</cp:revision>
  <dcterms:created xsi:type="dcterms:W3CDTF">2019-05-23T16:31:17Z</dcterms:created>
  <dcterms:modified xsi:type="dcterms:W3CDTF">2025-02-18T18:11:36Z</dcterms:modified>
</cp:coreProperties>
</file>